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6" r:id="rId7"/>
    <p:sldId id="267" r:id="rId8"/>
    <p:sldId id="264" r:id="rId9"/>
    <p:sldId id="26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54"/>
            <a:ext cx="7772400" cy="2099733"/>
          </a:xfrm>
        </p:spPr>
        <p:txBody>
          <a:bodyPr/>
          <a:lstStyle/>
          <a:p>
            <a:r>
              <a:rPr lang="en-US" sz="3200" b="1" u="sng" dirty="0">
                <a:solidFill>
                  <a:srgbClr val="000000"/>
                </a:solidFill>
                <a:latin typeface="Nirmala UI Semilight"/>
              </a:rPr>
              <a:t>Presentación de Paper</a:t>
            </a:r>
            <a:br>
              <a:rPr lang="es-AR" sz="2000" dirty="0">
                <a:solidFill>
                  <a:srgbClr val="000000"/>
                </a:solidFill>
                <a:latin typeface="Nirmala UI Semilight"/>
              </a:rPr>
            </a:br>
            <a:endParaRPr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92475"/>
            <a:ext cx="6400800" cy="3745441"/>
          </a:xfrm>
        </p:spPr>
        <p:txBody>
          <a:bodyPr>
            <a:normAutofit/>
          </a:bodyPr>
          <a:lstStyle/>
          <a:p>
            <a:r>
              <a:rPr sz="2400" b="1" i="1" dirty="0">
                <a:solidFill>
                  <a:srgbClr val="000000"/>
                </a:solidFill>
                <a:latin typeface="Nirmala UI Semilight"/>
              </a:rPr>
              <a:t>Grupo 9</a:t>
            </a:r>
            <a:endParaRPr sz="2000" dirty="0">
              <a:solidFill>
                <a:srgbClr val="000000"/>
              </a:solidFill>
              <a:latin typeface="Nirmala UI Semilight"/>
            </a:endParaRPr>
          </a:p>
          <a:p>
            <a:r>
              <a:rPr sz="2000" b="1" u="sng" dirty="0" err="1">
                <a:solidFill>
                  <a:srgbClr val="000000"/>
                </a:solidFill>
                <a:latin typeface="Nirmala UI Semilight"/>
              </a:rPr>
              <a:t>Integrantes</a:t>
            </a:r>
            <a:endParaRPr sz="2000" b="1" u="sng" dirty="0">
              <a:solidFill>
                <a:srgbClr val="000000"/>
              </a:solidFill>
              <a:latin typeface="Nirmala UI Semilight"/>
            </a:endParaRPr>
          </a:p>
          <a:p>
            <a:r>
              <a:rPr sz="1800" dirty="0">
                <a:solidFill>
                  <a:srgbClr val="000000"/>
                </a:solidFill>
                <a:latin typeface="Nirmala UI Semilight"/>
              </a:rPr>
              <a:t>Ascencio Felipe Santino</a:t>
            </a:r>
            <a:r>
              <a:rPr lang="es-AR" sz="1800" dirty="0">
                <a:solidFill>
                  <a:srgbClr val="000000"/>
                </a:solidFill>
                <a:latin typeface="Nirmala UI Semilight"/>
              </a:rPr>
              <a:t>.</a:t>
            </a:r>
            <a:endParaRPr sz="1800" dirty="0">
              <a:solidFill>
                <a:srgbClr val="000000"/>
              </a:solidFill>
              <a:latin typeface="Nirmala UI Semilight"/>
            </a:endParaRPr>
          </a:p>
          <a:p>
            <a:r>
              <a:rPr sz="1800" dirty="0" err="1">
                <a:solidFill>
                  <a:srgbClr val="000000"/>
                </a:solidFill>
                <a:latin typeface="Nirmala UI Semilight"/>
              </a:rPr>
              <a:t>Gamberale</a:t>
            </a:r>
            <a:r>
              <a:rPr sz="1800" dirty="0">
                <a:solidFill>
                  <a:srgbClr val="000000"/>
                </a:solidFill>
                <a:latin typeface="Nirmala UI Semilight"/>
              </a:rPr>
              <a:t> Luciano</a:t>
            </a:r>
            <a:r>
              <a:rPr lang="es-AR" sz="1800" dirty="0">
                <a:solidFill>
                  <a:srgbClr val="000000"/>
                </a:solidFill>
                <a:latin typeface="Nirmala UI Semilight"/>
              </a:rPr>
              <a:t>.</a:t>
            </a:r>
            <a:endParaRPr sz="1800" dirty="0">
              <a:solidFill>
                <a:srgbClr val="000000"/>
              </a:solidFill>
              <a:latin typeface="Nirmala UI Semilight"/>
            </a:endParaRPr>
          </a:p>
          <a:p>
            <a:r>
              <a:rPr sz="1800" dirty="0">
                <a:solidFill>
                  <a:srgbClr val="000000"/>
                </a:solidFill>
                <a:latin typeface="Nirmala UI Semilight"/>
              </a:rPr>
              <a:t>Zielonka Axel</a:t>
            </a:r>
            <a:r>
              <a:rPr lang="es-AR" sz="1800" dirty="0">
                <a:solidFill>
                  <a:srgbClr val="000000"/>
                </a:solidFill>
                <a:latin typeface="Nirmala UI Semilight"/>
              </a:rPr>
              <a:t>.</a:t>
            </a:r>
            <a:br>
              <a:rPr lang="es-AR" sz="1800" dirty="0">
                <a:solidFill>
                  <a:srgbClr val="000000"/>
                </a:solidFill>
                <a:latin typeface="Nirmala UI Semilight"/>
              </a:rPr>
            </a:br>
            <a:endParaRPr sz="2000" dirty="0">
              <a:solidFill>
                <a:srgbClr val="000000"/>
              </a:solidFill>
              <a:latin typeface="Nirmala UI Semilight"/>
            </a:endParaRPr>
          </a:p>
          <a:p>
            <a:r>
              <a:rPr sz="2000" b="1" u="sng" dirty="0">
                <a:solidFill>
                  <a:srgbClr val="000000"/>
                </a:solidFill>
                <a:latin typeface="Nirmala UI Semilight"/>
              </a:rPr>
              <a:t>Corrector</a:t>
            </a:r>
            <a:endParaRPr lang="es-AR" sz="2000" b="1" u="sng" dirty="0">
              <a:solidFill>
                <a:srgbClr val="000000"/>
              </a:solidFill>
              <a:latin typeface="Nirmala UI Semilight"/>
            </a:endParaRPr>
          </a:p>
          <a:p>
            <a:r>
              <a:rPr sz="1800" dirty="0">
                <a:solidFill>
                  <a:srgbClr val="000000"/>
                </a:solidFill>
                <a:latin typeface="Nirmala UI Semilight"/>
              </a:rPr>
              <a:t>Papa Franco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AR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AR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AR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AR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  <a:endParaRPr sz="2000" b="1" dirty="0">
              <a:solidFill>
                <a:schemeClr val="bg1"/>
              </a:solidFill>
              <a:latin typeface="Nirmala UI Semi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3D0E0-010C-D8D1-591B-22B71B58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54" y="1192804"/>
            <a:ext cx="4622292" cy="260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139C193C-E1E7-C4FC-65B9-8D6608E1E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39CD3-9995-C780-5364-2DE0A9FE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B7B763-04EB-FF60-0E22-6071C3D88D5C}"/>
              </a:ext>
            </a:extLst>
          </p:cNvPr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</a:p>
        </p:txBody>
      </p:sp>
      <p:pic>
        <p:nvPicPr>
          <p:cNvPr id="6" name="Picture 5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FB7C045C-A40D-0A2F-6571-A3BE09B7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170D83F-C1A1-089B-59E0-E3EB8B607DFC}"/>
              </a:ext>
            </a:extLst>
          </p:cNvPr>
          <p:cNvSpPr txBox="1">
            <a:spLocks/>
          </p:cNvSpPr>
          <p:nvPr/>
        </p:nvSpPr>
        <p:spPr>
          <a:xfrm>
            <a:off x="685800" y="3082337"/>
            <a:ext cx="7772400" cy="255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  <p:pic>
        <p:nvPicPr>
          <p:cNvPr id="9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1F1D9134-249D-55C4-F7B7-FC6490EBB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876300"/>
            <a:ext cx="7658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D8033-C522-1FA9-44C7-5BD0D64DF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442E-1F9D-98CC-B1A7-F280961A1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31399"/>
            <a:ext cx="7772400" cy="976841"/>
          </a:xfrm>
        </p:spPr>
        <p:txBody>
          <a:bodyPr>
            <a:normAutofit/>
          </a:bodyPr>
          <a:lstStyle/>
          <a:p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¿Qué es </a:t>
            </a:r>
            <a:r>
              <a:rPr lang="es-AR" sz="3200" b="1" u="sng" dirty="0" err="1">
                <a:solidFill>
                  <a:srgbClr val="000000"/>
                </a:solidFill>
                <a:latin typeface="Nirmala UI Semilight"/>
              </a:rPr>
              <a:t>Chubby</a:t>
            </a:r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?</a:t>
            </a:r>
            <a:endParaRPr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1C93C-A87B-0D6C-2AB3-6DD06B34D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0" y="1416726"/>
            <a:ext cx="6766560" cy="976841"/>
          </a:xfrm>
        </p:spPr>
        <p:txBody>
          <a:bodyPr>
            <a:normAutofit/>
          </a:bodyPr>
          <a:lstStyle/>
          <a:p>
            <a:pPr algn="l"/>
            <a:endParaRPr lang="es-ES" sz="24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Servicio de bloqueo distribuido desarrollado por Google.</a:t>
            </a:r>
          </a:p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B1EBED-48A4-70B6-1233-6F88A0E83999}"/>
              </a:ext>
            </a:extLst>
          </p:cNvPr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</a:p>
        </p:txBody>
      </p:sp>
      <p:pic>
        <p:nvPicPr>
          <p:cNvPr id="6" name="Picture 5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D3726B96-968F-52ED-E67E-58DC1D686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30A61D2-7E59-B577-4E2A-BF11818080A9}"/>
              </a:ext>
            </a:extLst>
          </p:cNvPr>
          <p:cNvSpPr txBox="1">
            <a:spLocks/>
          </p:cNvSpPr>
          <p:nvPr/>
        </p:nvSpPr>
        <p:spPr>
          <a:xfrm>
            <a:off x="685800" y="2365292"/>
            <a:ext cx="7772400" cy="97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¿Para qué fue diseñado?</a:t>
            </a:r>
            <a:endParaRPr lang="es-AR"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1520CA-67F5-089C-FA32-3C22AFFE62DB}"/>
              </a:ext>
            </a:extLst>
          </p:cNvPr>
          <p:cNvSpPr txBox="1">
            <a:spLocks/>
          </p:cNvSpPr>
          <p:nvPr/>
        </p:nvSpPr>
        <p:spPr>
          <a:xfrm>
            <a:off x="886968" y="3082337"/>
            <a:ext cx="7370064" cy="255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4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Coordinación y Sincronización entre componentes distribuidos.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0000"/>
                </a:solidFill>
                <a:latin typeface="Nirmala UI Semilight"/>
              </a:rPr>
              <a:t>Funciones principales: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1800" i="1" dirty="0">
                <a:solidFill>
                  <a:srgbClr val="000000"/>
                </a:solidFill>
                <a:latin typeface="Nirmala UI Semilight"/>
              </a:rPr>
              <a:t>Ofrecer un bloqueo de grano grueso.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i="1" dirty="0">
                <a:solidFill>
                  <a:srgbClr val="000000"/>
                </a:solidFill>
                <a:latin typeface="Nirmala UI Semilight"/>
              </a:rPr>
              <a:t>Almacenamiento confiable de bajo volumen.</a:t>
            </a:r>
          </a:p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53179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0A50B-F216-B569-1368-114BF759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6718-878F-5B6E-4FBE-C3E1AE31E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44800"/>
            <a:ext cx="7772400" cy="976841"/>
          </a:xfrm>
        </p:spPr>
        <p:txBody>
          <a:bodyPr>
            <a:normAutofit/>
          </a:bodyPr>
          <a:lstStyle/>
          <a:p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Características principales</a:t>
            </a:r>
            <a:endParaRPr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391A1-A258-30F3-0D36-966FC976F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1378" y="1651886"/>
            <a:ext cx="5381244" cy="4678157"/>
          </a:xfrm>
        </p:spPr>
        <p:txBody>
          <a:bodyPr>
            <a:normAutofit/>
          </a:bodyPr>
          <a:lstStyle/>
          <a:p>
            <a:pPr algn="l"/>
            <a:endParaRPr lang="es-ES" sz="24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Prioriza consistencia y </a:t>
            </a:r>
            <a:r>
              <a:rPr lang="es-ES" sz="2000" dirty="0" err="1">
                <a:solidFill>
                  <a:srgbClr val="000000"/>
                </a:solidFill>
                <a:latin typeface="Nirmala UI Semilight"/>
              </a:rPr>
              <a:t>disponiblidad</a:t>
            </a: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 antes que rendimiento.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Consenso </a:t>
            </a:r>
            <a:r>
              <a:rPr lang="es-ES" sz="2000" dirty="0" err="1">
                <a:solidFill>
                  <a:srgbClr val="000000"/>
                </a:solidFill>
                <a:latin typeface="Nirmala UI Semilight"/>
              </a:rPr>
              <a:t>Paxos</a:t>
            </a: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Caché consistente.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Eventos de notificación.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API similar a un sistema de archivos.</a:t>
            </a:r>
          </a:p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84BC09-7ABE-9415-9C9E-6C09B78686F3}"/>
              </a:ext>
            </a:extLst>
          </p:cNvPr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</a:p>
        </p:txBody>
      </p:sp>
      <p:pic>
        <p:nvPicPr>
          <p:cNvPr id="6" name="Picture 5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CFCF8A93-847E-564C-06EA-96454D1C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3574102-2F97-5C50-0F59-B707EF2E68E3}"/>
              </a:ext>
            </a:extLst>
          </p:cNvPr>
          <p:cNvSpPr txBox="1">
            <a:spLocks/>
          </p:cNvSpPr>
          <p:nvPr/>
        </p:nvSpPr>
        <p:spPr>
          <a:xfrm>
            <a:off x="685800" y="3082337"/>
            <a:ext cx="7772400" cy="255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48673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E258C-37C9-848F-E43A-E44E83C12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52C5-7F88-880F-03FF-3C03DA54C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69717"/>
            <a:ext cx="7772400" cy="976841"/>
          </a:xfrm>
        </p:spPr>
        <p:txBody>
          <a:bodyPr>
            <a:normAutofit/>
          </a:bodyPr>
          <a:lstStyle/>
          <a:p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Diseño</a:t>
            </a:r>
            <a:endParaRPr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FC348-D4B0-26A2-D912-57443F642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1603822"/>
            <a:ext cx="7936992" cy="1648837"/>
          </a:xfrm>
        </p:spPr>
        <p:txBody>
          <a:bodyPr>
            <a:normAutofit/>
          </a:bodyPr>
          <a:lstStyle/>
          <a:p>
            <a:pPr algn="l"/>
            <a:endParaRPr lang="es-ES" sz="24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Reducir el número de servidores necesarios para alta disponibilidad.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Fácil integración en sistemas existentes.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Familiar para los desarrolladores.</a:t>
            </a:r>
          </a:p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C3FAAB-1823-EC9F-9F7F-8F47B2A87C18}"/>
              </a:ext>
            </a:extLst>
          </p:cNvPr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</a:p>
        </p:txBody>
      </p:sp>
      <p:pic>
        <p:nvPicPr>
          <p:cNvPr id="6" name="Picture 5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CBD4ADDE-2735-2540-076D-2D3CEBAF8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02F910E-775A-252B-5AB3-95E3D400C3B8}"/>
              </a:ext>
            </a:extLst>
          </p:cNvPr>
          <p:cNvSpPr txBox="1">
            <a:spLocks/>
          </p:cNvSpPr>
          <p:nvPr/>
        </p:nvSpPr>
        <p:spPr>
          <a:xfrm>
            <a:off x="685800" y="3082337"/>
            <a:ext cx="7772400" cy="255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F6B45B-CE50-51A1-2247-660C11B6C773}"/>
              </a:ext>
            </a:extLst>
          </p:cNvPr>
          <p:cNvSpPr txBox="1">
            <a:spLocks/>
          </p:cNvSpPr>
          <p:nvPr/>
        </p:nvSpPr>
        <p:spPr>
          <a:xfrm>
            <a:off x="685800" y="3383417"/>
            <a:ext cx="7772400" cy="97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Estructura</a:t>
            </a:r>
            <a:endParaRPr lang="es-AR"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C508BF4-9527-C402-88B5-8F2187A04C8C}"/>
              </a:ext>
            </a:extLst>
          </p:cNvPr>
          <p:cNvSpPr txBox="1">
            <a:spLocks/>
          </p:cNvSpPr>
          <p:nvPr/>
        </p:nvSpPr>
        <p:spPr>
          <a:xfrm>
            <a:off x="1691640" y="4066671"/>
            <a:ext cx="5760720" cy="2107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4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Cada “</a:t>
            </a:r>
            <a:r>
              <a:rPr lang="es-ES" sz="2000" dirty="0" err="1">
                <a:solidFill>
                  <a:srgbClr val="000000"/>
                </a:solidFill>
                <a:latin typeface="Nirmala UI Semilight"/>
              </a:rPr>
              <a:t>Chubby</a:t>
            </a: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 Cell” tiene 5 réplicas.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Usa protocolo de consenso “</a:t>
            </a:r>
            <a:r>
              <a:rPr lang="es-ES" sz="2000" dirty="0" err="1">
                <a:solidFill>
                  <a:srgbClr val="000000"/>
                </a:solidFill>
                <a:latin typeface="Nirmala UI Semilight"/>
              </a:rPr>
              <a:t>Paxos</a:t>
            </a: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Solo el maestro maneja lecturas y escrituras.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Los clientes localizan al maestro mediante DNS.</a:t>
            </a:r>
          </a:p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1655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89461-5887-EB0B-AA47-08744CF3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5F33-DC61-0C7F-2CAD-1AC5110F0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28147"/>
            <a:ext cx="7772400" cy="976841"/>
          </a:xfrm>
        </p:spPr>
        <p:txBody>
          <a:bodyPr>
            <a:normAutofit/>
          </a:bodyPr>
          <a:lstStyle/>
          <a:p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Diagrama de arquitectura</a:t>
            </a:r>
            <a:endParaRPr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6D0CF8-8EE6-2A24-4F27-21F1BF1D014A}"/>
              </a:ext>
            </a:extLst>
          </p:cNvPr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</a:p>
        </p:txBody>
      </p:sp>
      <p:pic>
        <p:nvPicPr>
          <p:cNvPr id="6" name="Picture 5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A8BE5295-779E-CF19-D9F4-46732FDC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AC27740-6A9D-8B41-BAA0-A3BB5539EBAC}"/>
              </a:ext>
            </a:extLst>
          </p:cNvPr>
          <p:cNvSpPr txBox="1">
            <a:spLocks/>
          </p:cNvSpPr>
          <p:nvPr/>
        </p:nvSpPr>
        <p:spPr>
          <a:xfrm>
            <a:off x="685800" y="3082337"/>
            <a:ext cx="7772400" cy="255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  <p:pic>
        <p:nvPicPr>
          <p:cNvPr id="12" name="Picture 11" descr="Diagram of a diagram of a system structure&#10;&#10;AI-generated content may be incorrect.">
            <a:extLst>
              <a:ext uri="{FF2B5EF4-FFF2-40B4-BE49-F238E27FC236}">
                <a16:creationId xmlns:a16="http://schemas.microsoft.com/office/drawing/2014/main" id="{B85624F1-02E3-2DE8-E7D7-43A6E6754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288" y="1924552"/>
            <a:ext cx="5747423" cy="41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A11D9-0870-561E-5C72-5DF0D3352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83EE-7BBD-E8F9-1179-761535AD6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5498"/>
            <a:ext cx="7772400" cy="976841"/>
          </a:xfrm>
        </p:spPr>
        <p:txBody>
          <a:bodyPr>
            <a:normAutofit/>
          </a:bodyPr>
          <a:lstStyle/>
          <a:p>
            <a:r>
              <a:rPr lang="es-AR" sz="3200" b="1" u="sng" dirty="0" err="1">
                <a:solidFill>
                  <a:srgbClr val="000000"/>
                </a:solidFill>
                <a:latin typeface="Nirmala UI Semilight"/>
              </a:rPr>
              <a:t>Fail</a:t>
            </a:r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 - </a:t>
            </a:r>
            <a:r>
              <a:rPr lang="es-AR" sz="3200" b="1" u="sng" dirty="0" err="1">
                <a:solidFill>
                  <a:srgbClr val="000000"/>
                </a:solidFill>
                <a:latin typeface="Nirmala UI Semilight"/>
              </a:rPr>
              <a:t>Over</a:t>
            </a:r>
            <a:endParaRPr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9834A-1615-6A00-19AB-92E077DB0225}"/>
              </a:ext>
            </a:extLst>
          </p:cNvPr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</a:p>
        </p:txBody>
      </p:sp>
      <p:pic>
        <p:nvPicPr>
          <p:cNvPr id="6" name="Picture 5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22789408-C3A5-D502-A31F-414CCF829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B6088A9-4D9A-FF5F-EBC6-46847B78F9A9}"/>
              </a:ext>
            </a:extLst>
          </p:cNvPr>
          <p:cNvSpPr txBox="1">
            <a:spLocks/>
          </p:cNvSpPr>
          <p:nvPr/>
        </p:nvSpPr>
        <p:spPr>
          <a:xfrm>
            <a:off x="685800" y="3082337"/>
            <a:ext cx="7772400" cy="255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935D0-28BF-1DE4-D68F-1AA5F47D5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1236594"/>
            <a:ext cx="7936992" cy="5511678"/>
          </a:xfrm>
        </p:spPr>
        <p:txBody>
          <a:bodyPr>
            <a:normAutofit/>
          </a:bodyPr>
          <a:lstStyle/>
          <a:p>
            <a:pPr algn="l"/>
            <a:endParaRPr lang="es-ES" sz="2400" dirty="0">
              <a:solidFill>
                <a:srgbClr val="000000"/>
              </a:solidFill>
              <a:latin typeface="Nirmala UI Semilight"/>
            </a:endParaRPr>
          </a:p>
          <a:p>
            <a:pPr algn="l"/>
            <a:r>
              <a:rPr lang="es-ES" sz="2000" b="1" dirty="0">
                <a:solidFill>
                  <a:srgbClr val="000000"/>
                </a:solidFill>
                <a:latin typeface="Nirmala UI Semilight"/>
              </a:rPr>
              <a:t>Cuando un maestro falla: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i="1" dirty="0">
                <a:solidFill>
                  <a:srgbClr val="000000"/>
                </a:solidFill>
                <a:latin typeface="Nirmala UI Semilight"/>
              </a:rPr>
              <a:t>Las sesiones y bloqueos se reconstruyen desde la base de datos replicada.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i="1" dirty="0">
                <a:solidFill>
                  <a:srgbClr val="000000"/>
                </a:solidFill>
                <a:latin typeface="Nirmala UI Semilight"/>
              </a:rPr>
              <a:t>Los clientes esperan durante el período de gracia.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i="1" dirty="0">
                <a:solidFill>
                  <a:srgbClr val="000000"/>
                </a:solidFill>
                <a:latin typeface="Nirmala UI Semilight"/>
              </a:rPr>
              <a:t>Se emite un evento de “</a:t>
            </a:r>
            <a:r>
              <a:rPr lang="es-ES" sz="1800" i="1" dirty="0" err="1">
                <a:solidFill>
                  <a:srgbClr val="000000"/>
                </a:solidFill>
                <a:latin typeface="Nirmala UI Semilight"/>
              </a:rPr>
              <a:t>fail-over</a:t>
            </a:r>
            <a:r>
              <a:rPr lang="es-ES" sz="1800" i="1" dirty="0">
                <a:solidFill>
                  <a:srgbClr val="000000"/>
                </a:solidFill>
                <a:latin typeface="Nirmala UI Semilight"/>
              </a:rPr>
              <a:t>” para que los clientes invaliden cachés.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000000"/>
              </a:solidFill>
              <a:latin typeface="Nirmala UI Semilight"/>
            </a:endParaRPr>
          </a:p>
          <a:p>
            <a:pPr algn="l"/>
            <a:endParaRPr lang="es-ES" sz="1800" dirty="0">
              <a:solidFill>
                <a:srgbClr val="000000"/>
              </a:solidFill>
              <a:latin typeface="Nirmala UI Semilight"/>
            </a:endParaRPr>
          </a:p>
          <a:p>
            <a:pPr algn="l"/>
            <a:endParaRPr lang="es-ES" sz="1800" dirty="0">
              <a:solidFill>
                <a:srgbClr val="000000"/>
              </a:solidFill>
              <a:latin typeface="Nirmala UI Semilight"/>
            </a:endParaRPr>
          </a:p>
          <a:p>
            <a:pPr algn="l"/>
            <a:endParaRPr lang="es-ES" sz="1800" dirty="0">
              <a:solidFill>
                <a:srgbClr val="000000"/>
              </a:solidFill>
              <a:latin typeface="Nirmala UI Semilight"/>
            </a:endParaRPr>
          </a:p>
          <a:p>
            <a:pPr algn="l"/>
            <a:endParaRPr lang="es-ES" sz="1800" dirty="0">
              <a:solidFill>
                <a:srgbClr val="000000"/>
              </a:solidFill>
              <a:latin typeface="Nirmala UI Semilight"/>
            </a:endParaRPr>
          </a:p>
          <a:p>
            <a:pPr algn="l"/>
            <a:endParaRPr lang="es-ES" sz="1800" dirty="0">
              <a:solidFill>
                <a:srgbClr val="000000"/>
              </a:solidFill>
              <a:latin typeface="Nirmala UI Semilight"/>
            </a:endParaRPr>
          </a:p>
          <a:p>
            <a:pPr algn="l"/>
            <a:endParaRPr lang="es-ES" sz="1800" dirty="0">
              <a:solidFill>
                <a:srgbClr val="000000"/>
              </a:solidFill>
              <a:latin typeface="Nirmala UI Semilight"/>
            </a:endParaRPr>
          </a:p>
          <a:p>
            <a:pPr algn="l"/>
            <a:endParaRPr lang="es-ES" sz="1800" dirty="0">
              <a:solidFill>
                <a:srgbClr val="000000"/>
              </a:solidFill>
              <a:latin typeface="Nirmala UI Semilight"/>
            </a:endParaRPr>
          </a:p>
          <a:p>
            <a:pPr algn="l"/>
            <a:r>
              <a:rPr lang="es-ES" sz="1800" dirty="0">
                <a:solidFill>
                  <a:srgbClr val="000000"/>
                </a:solidFill>
                <a:latin typeface="Nirmala UI Semilight"/>
              </a:rPr>
              <a:t>El proceso está diseñado para que los clientes no pierdan su sesión durante la transición.</a:t>
            </a:r>
            <a:endParaRPr lang="es-AR" sz="1800" dirty="0">
              <a:solidFill>
                <a:srgbClr val="000000"/>
              </a:solidFill>
              <a:latin typeface="Nirmala UI Semilight"/>
            </a:endParaRPr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55C2886-C79D-B645-07EB-5A9D00DBC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441" y="3200700"/>
            <a:ext cx="6093117" cy="23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5D51-C782-AD97-0A26-C202D21F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B31A-4044-8179-2BE6-D3B0802DD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60179"/>
            <a:ext cx="7772400" cy="976841"/>
          </a:xfrm>
        </p:spPr>
        <p:txBody>
          <a:bodyPr>
            <a:normAutofit/>
          </a:bodyPr>
          <a:lstStyle/>
          <a:p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Mecanismos de escalabilidad</a:t>
            </a:r>
            <a:endParaRPr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92A8B-C984-EA84-C15F-B4F33854D888}"/>
              </a:ext>
            </a:extLst>
          </p:cNvPr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</a:p>
        </p:txBody>
      </p:sp>
      <p:pic>
        <p:nvPicPr>
          <p:cNvPr id="6" name="Picture 5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A5F60D3B-2C9C-4F25-2613-798D7C9F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4458149-DDAE-929D-F671-8A02A2245035}"/>
              </a:ext>
            </a:extLst>
          </p:cNvPr>
          <p:cNvSpPr txBox="1">
            <a:spLocks/>
          </p:cNvSpPr>
          <p:nvPr/>
        </p:nvSpPr>
        <p:spPr>
          <a:xfrm>
            <a:off x="685800" y="3082337"/>
            <a:ext cx="7772400" cy="255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5EF97-E4CA-8202-DB7E-DFA3D7946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852" y="1711782"/>
            <a:ext cx="6940296" cy="3957198"/>
          </a:xfrm>
        </p:spPr>
        <p:txBody>
          <a:bodyPr>
            <a:normAutofit/>
          </a:bodyPr>
          <a:lstStyle/>
          <a:p>
            <a:pPr algn="l"/>
            <a:endParaRPr lang="es-ES" sz="24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Múltiples celdas (Una por </a:t>
            </a:r>
            <a:r>
              <a:rPr lang="es-ES" sz="2000" dirty="0" err="1">
                <a:solidFill>
                  <a:srgbClr val="000000"/>
                </a:solidFill>
                <a:latin typeface="Nirmala UI Semilight"/>
              </a:rPr>
              <a:t>datacenter</a:t>
            </a: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).</a:t>
            </a:r>
            <a:br>
              <a:rPr lang="es-ES" sz="2000" dirty="0">
                <a:solidFill>
                  <a:srgbClr val="000000"/>
                </a:solidFill>
                <a:latin typeface="Nirmala UI Semilight"/>
              </a:rPr>
            </a:br>
            <a:endParaRPr lang="es-E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000000"/>
                </a:solidFill>
                <a:latin typeface="Nirmala UI Semilight"/>
              </a:rPr>
              <a:t>KeepAlive</a:t>
            </a: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 adaptativo.</a:t>
            </a:r>
            <a:br>
              <a:rPr lang="es-ES" sz="2000" dirty="0">
                <a:solidFill>
                  <a:srgbClr val="000000"/>
                </a:solidFill>
                <a:latin typeface="Nirmala UI Semilight"/>
              </a:rPr>
            </a:br>
            <a:endParaRPr lang="es-E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Caché de clientes muy agresivo.</a:t>
            </a:r>
            <a:br>
              <a:rPr lang="es-ES" sz="2000" dirty="0">
                <a:solidFill>
                  <a:srgbClr val="000000"/>
                </a:solidFill>
                <a:latin typeface="Nirmala UI Semilight"/>
              </a:rPr>
            </a:br>
            <a:endParaRPr lang="es-E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rgbClr val="000000"/>
                </a:solidFill>
                <a:latin typeface="Nirmala UI Semilight"/>
              </a:rPr>
              <a:t>Proxies</a:t>
            </a: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 (Intermediarios que reducen el flujo repetitivo).</a:t>
            </a:r>
            <a:br>
              <a:rPr lang="es-ES" sz="2000" dirty="0">
                <a:solidFill>
                  <a:srgbClr val="000000"/>
                </a:solidFill>
                <a:latin typeface="Nirmala UI Semilight"/>
              </a:rPr>
            </a:br>
            <a:endParaRPr lang="es-E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Particionado (Posibilidad de dividir el espacio de nombres entre varios servidores).</a:t>
            </a:r>
          </a:p>
        </p:txBody>
      </p:sp>
    </p:spTree>
    <p:extLst>
      <p:ext uri="{BB962C8B-B14F-4D97-AF65-F5344CB8AC3E}">
        <p14:creationId xmlns:p14="http://schemas.microsoft.com/office/powerpoint/2010/main" val="214793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CDDF0A-0341-52E2-3407-7771154E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B4E1-23DC-7280-F8C6-A20E20EF3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44800"/>
            <a:ext cx="7772400" cy="976841"/>
          </a:xfrm>
        </p:spPr>
        <p:txBody>
          <a:bodyPr>
            <a:normAutofit/>
          </a:bodyPr>
          <a:lstStyle/>
          <a:p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Capacidades típicas de una celda </a:t>
            </a:r>
            <a:r>
              <a:rPr lang="es-AR" sz="3200" b="1" u="sng" dirty="0" err="1">
                <a:solidFill>
                  <a:srgbClr val="000000"/>
                </a:solidFill>
                <a:latin typeface="Nirmala UI Semilight"/>
              </a:rPr>
              <a:t>Chubby</a:t>
            </a:r>
            <a:endParaRPr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94F1B-A530-E88C-3810-ED4D2EA5A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2488" y="2121641"/>
            <a:ext cx="5899023" cy="4678157"/>
          </a:xfrm>
        </p:spPr>
        <p:txBody>
          <a:bodyPr>
            <a:normAutofit/>
          </a:bodyPr>
          <a:lstStyle/>
          <a:p>
            <a:pPr algn="l"/>
            <a:r>
              <a:rPr lang="es-ES" sz="2000" b="1" dirty="0">
                <a:solidFill>
                  <a:srgbClr val="000000"/>
                </a:solidFill>
                <a:latin typeface="Nirmala UI Semilight"/>
              </a:rPr>
              <a:t>En producción, una celda de </a:t>
            </a:r>
            <a:r>
              <a:rPr lang="es-ES" sz="2000" b="1" dirty="0" err="1">
                <a:solidFill>
                  <a:srgbClr val="000000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rgbClr val="000000"/>
                </a:solidFill>
                <a:latin typeface="Nirmala UI Semilight"/>
              </a:rPr>
              <a:t> maneja:</a:t>
            </a:r>
            <a:br>
              <a:rPr lang="es-ES" sz="2800" b="1" dirty="0">
                <a:solidFill>
                  <a:srgbClr val="000000"/>
                </a:solidFill>
                <a:latin typeface="Nirmala UI Semilight"/>
              </a:rPr>
            </a:br>
            <a:endParaRPr lang="es-ES" sz="2800" b="1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~20–90k clientes.</a:t>
            </a:r>
            <a:br>
              <a:rPr lang="es-ES" sz="2000" dirty="0">
                <a:solidFill>
                  <a:srgbClr val="000000"/>
                </a:solidFill>
                <a:latin typeface="Nirmala UI Semilight"/>
              </a:rPr>
            </a:br>
            <a:endParaRPr lang="es-E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rgbClr val="000000"/>
                </a:solidFill>
                <a:latin typeface="Nirmala UI Semilight"/>
              </a:rPr>
              <a:t>~12k archivos abiertos.</a:t>
            </a:r>
            <a:br>
              <a:rPr lang="es-AR" sz="2000" dirty="0">
                <a:solidFill>
                  <a:srgbClr val="000000"/>
                </a:solidFill>
                <a:latin typeface="Nirmala UI Semilight"/>
              </a:rPr>
            </a:br>
            <a:endParaRPr lang="es-AR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irmala UI Semilight"/>
              </a:rPr>
              <a:t>1–2k RPC/s (93% son </a:t>
            </a:r>
            <a:r>
              <a:rPr lang="en-US" sz="2000" dirty="0" err="1">
                <a:solidFill>
                  <a:srgbClr val="000000"/>
                </a:solidFill>
                <a:latin typeface="Nirmala UI Semilight"/>
              </a:rPr>
              <a:t>KeepAlives</a:t>
            </a:r>
            <a:r>
              <a:rPr lang="en-US" sz="2000" dirty="0">
                <a:solidFill>
                  <a:srgbClr val="000000"/>
                </a:solidFill>
                <a:latin typeface="Nirmala UI Semilight"/>
              </a:rPr>
              <a:t>).</a:t>
            </a:r>
            <a:br>
              <a:rPr lang="en-US" sz="2000" dirty="0">
                <a:solidFill>
                  <a:srgbClr val="000000"/>
                </a:solidFill>
                <a:latin typeface="Nirmala UI Semilight"/>
              </a:rPr>
            </a:br>
            <a:endParaRPr lang="en-US" sz="2000" dirty="0">
              <a:solidFill>
                <a:srgbClr val="000000"/>
              </a:solidFill>
              <a:latin typeface="Nirmala UI Semi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00000"/>
                </a:solidFill>
                <a:latin typeface="Nirmala UI Semilight"/>
              </a:rPr>
              <a:t>Muy pocas escrituras o bloqueos activos.</a:t>
            </a:r>
            <a:endParaRPr lang="es-AR" sz="2000" dirty="0">
              <a:solidFill>
                <a:srgbClr val="000000"/>
              </a:solidFill>
              <a:latin typeface="Nirmala UI Semilight"/>
            </a:endParaRPr>
          </a:p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1E679E-73F0-9803-5ED2-78D9E496801D}"/>
              </a:ext>
            </a:extLst>
          </p:cNvPr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</a:p>
        </p:txBody>
      </p:sp>
      <p:pic>
        <p:nvPicPr>
          <p:cNvPr id="6" name="Picture 5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4C133FA3-C86C-4256-AA48-E6C544400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41EB7E9-3928-63F8-88AD-8E308DA5F9F7}"/>
              </a:ext>
            </a:extLst>
          </p:cNvPr>
          <p:cNvSpPr txBox="1">
            <a:spLocks/>
          </p:cNvSpPr>
          <p:nvPr/>
        </p:nvSpPr>
        <p:spPr>
          <a:xfrm>
            <a:off x="685800" y="3082337"/>
            <a:ext cx="7772400" cy="255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04084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74A58-CF0B-B7F1-5175-96C8E7027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6A5E-92E8-77C9-4F48-955E9F367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44800"/>
            <a:ext cx="7772400" cy="976841"/>
          </a:xfrm>
        </p:spPr>
        <p:txBody>
          <a:bodyPr>
            <a:normAutofit/>
          </a:bodyPr>
          <a:lstStyle/>
          <a:p>
            <a:r>
              <a:rPr lang="es-AR" sz="3200" b="1" u="sng" dirty="0">
                <a:solidFill>
                  <a:srgbClr val="000000"/>
                </a:solidFill>
                <a:latin typeface="Nirmala UI Semilight"/>
              </a:rPr>
              <a:t>Casos de uso</a:t>
            </a:r>
            <a:endParaRPr sz="20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D8A02-510F-38A6-C10D-2F0AB78F6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584" y="2121641"/>
            <a:ext cx="6656832" cy="383110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rgbClr val="000000"/>
                </a:solidFill>
                <a:latin typeface="Nirmala UI Semilight"/>
              </a:rPr>
              <a:t>Vigentes: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1800" i="1" dirty="0">
                <a:solidFill>
                  <a:srgbClr val="000000"/>
                </a:solidFill>
                <a:latin typeface="Nirmala UI Semilight"/>
              </a:rPr>
              <a:t>Google File </a:t>
            </a:r>
            <a:r>
              <a:rPr lang="es-AR" sz="1800" i="1" dirty="0" err="1">
                <a:solidFill>
                  <a:srgbClr val="000000"/>
                </a:solidFill>
                <a:latin typeface="Nirmala UI Semilight"/>
              </a:rPr>
              <a:t>System</a:t>
            </a:r>
            <a:r>
              <a:rPr lang="es-AR" sz="1800" i="1" dirty="0">
                <a:solidFill>
                  <a:srgbClr val="000000"/>
                </a:solidFill>
                <a:latin typeface="Nirmala UI Semilight"/>
              </a:rPr>
              <a:t> (GFS).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1800" i="1" dirty="0" err="1">
                <a:solidFill>
                  <a:srgbClr val="000000"/>
                </a:solidFill>
                <a:latin typeface="Nirmala UI Semilight"/>
              </a:rPr>
              <a:t>Bigtable</a:t>
            </a:r>
            <a:r>
              <a:rPr lang="es-AR" sz="1800" i="1" dirty="0">
                <a:solidFill>
                  <a:srgbClr val="000000"/>
                </a:solidFill>
                <a:latin typeface="Nirmala UI Semilight"/>
              </a:rPr>
              <a:t>.</a:t>
            </a:r>
            <a:br>
              <a:rPr lang="es-AR" sz="1600" dirty="0">
                <a:solidFill>
                  <a:srgbClr val="000000"/>
                </a:solidFill>
                <a:latin typeface="Nirmala UI Semilight"/>
              </a:rPr>
            </a:br>
            <a:endParaRPr lang="es-AR" sz="2000" dirty="0">
              <a:solidFill>
                <a:srgbClr val="000000"/>
              </a:solidFill>
              <a:latin typeface="Nirmala UI Semi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rgbClr val="000000"/>
                </a:solidFill>
                <a:latin typeface="Nirmala UI Semilight"/>
              </a:rPr>
              <a:t>Inesperado: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AR" sz="1800" i="1" dirty="0">
                <a:solidFill>
                  <a:srgbClr val="000000"/>
                </a:solidFill>
                <a:latin typeface="Nirmala UI Semilight"/>
              </a:rPr>
              <a:t>Servicio </a:t>
            </a:r>
            <a:r>
              <a:rPr lang="es-ES" sz="1800" i="1" dirty="0">
                <a:solidFill>
                  <a:srgbClr val="000000"/>
                </a:solidFill>
                <a:latin typeface="Nirmala UI Semilight"/>
              </a:rPr>
              <a:t>de nombres interno más usado en Google, sustituyendo parcialmente al DNS (Por su </a:t>
            </a:r>
            <a:r>
              <a:rPr lang="es-ES" sz="1800" i="1" dirty="0" err="1">
                <a:solidFill>
                  <a:srgbClr val="000000"/>
                </a:solidFill>
                <a:latin typeface="Nirmala UI Semilight"/>
              </a:rPr>
              <a:t>caching</a:t>
            </a:r>
            <a:r>
              <a:rPr lang="es-ES" sz="1800" i="1" dirty="0">
                <a:solidFill>
                  <a:srgbClr val="000000"/>
                </a:solidFill>
                <a:latin typeface="Nirmala UI Semilight"/>
              </a:rPr>
              <a:t> consistente).</a:t>
            </a:r>
            <a:br>
              <a:rPr lang="es-AR" sz="1600" dirty="0">
                <a:solidFill>
                  <a:srgbClr val="000000"/>
                </a:solidFill>
                <a:latin typeface="Nirmala UI Semilight"/>
              </a:rPr>
            </a:br>
            <a:endParaRPr lang="es-AR" sz="1600" dirty="0">
              <a:solidFill>
                <a:srgbClr val="000000"/>
              </a:solidFill>
              <a:latin typeface="Nirmala UI Semi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rgbClr val="000000"/>
                </a:solidFill>
                <a:latin typeface="Nirmala UI Semilight"/>
              </a:rPr>
              <a:t>Otras alternativas: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i="1" dirty="0">
                <a:solidFill>
                  <a:srgbClr val="000000"/>
                </a:solidFill>
                <a:latin typeface="Nirmala UI Semilight"/>
              </a:rPr>
              <a:t>Almacenamiento de metadatos y configuraciones.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i="1" dirty="0">
                <a:solidFill>
                  <a:srgbClr val="000000"/>
                </a:solidFill>
                <a:latin typeface="Nirmala UI Semilight"/>
              </a:rPr>
              <a:t>Coordinación en sistemas como MapReduce.</a:t>
            </a:r>
            <a:endParaRPr lang="es-AR" sz="1800" i="1" dirty="0">
              <a:solidFill>
                <a:srgbClr val="000000"/>
              </a:solidFill>
              <a:latin typeface="Nirmala UI Semilight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AR" sz="1200" dirty="0">
              <a:solidFill>
                <a:srgbClr val="000000"/>
              </a:solidFill>
              <a:latin typeface="Nirmala UI Semi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BA825-21BB-EA1C-382F-3A91EF6850D4}"/>
              </a:ext>
            </a:extLst>
          </p:cNvPr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Presentación de 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Paper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 “</a:t>
            </a:r>
            <a:r>
              <a:rPr lang="es-ES" sz="2000" b="1" dirty="0" err="1">
                <a:solidFill>
                  <a:schemeClr val="bg1"/>
                </a:solidFill>
                <a:latin typeface="Nirmala UI Semilight"/>
              </a:rPr>
              <a:t>Chubby</a:t>
            </a:r>
            <a:r>
              <a:rPr lang="es-ES" sz="2000" b="1" dirty="0">
                <a:solidFill>
                  <a:schemeClr val="bg1"/>
                </a:solidFill>
                <a:latin typeface="Nirmala UI Semilight"/>
              </a:rPr>
              <a:t>” – Grupo 9</a:t>
            </a:r>
          </a:p>
        </p:txBody>
      </p:sp>
      <p:pic>
        <p:nvPicPr>
          <p:cNvPr id="6" name="Picture 5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BD38366E-6AF9-AAF0-8C41-E32B9040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6031992"/>
            <a:ext cx="1828800" cy="12192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432C262-15F0-1802-03CB-3E042799AF61}"/>
              </a:ext>
            </a:extLst>
          </p:cNvPr>
          <p:cNvSpPr txBox="1">
            <a:spLocks/>
          </p:cNvSpPr>
          <p:nvPr/>
        </p:nvSpPr>
        <p:spPr>
          <a:xfrm>
            <a:off x="685800" y="3082337"/>
            <a:ext cx="7772400" cy="255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800" i="1" dirty="0">
              <a:solidFill>
                <a:srgbClr val="000000"/>
              </a:solidFill>
              <a:latin typeface="Nirmala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2363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441</Words>
  <Application>Microsoft Office PowerPoint</Application>
  <PresentationFormat>On-screen Show (4:3)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Nirmala UI Semilight</vt:lpstr>
      <vt:lpstr>Office Theme</vt:lpstr>
      <vt:lpstr>Presentación de Paper </vt:lpstr>
      <vt:lpstr>¿Qué es Chubby?</vt:lpstr>
      <vt:lpstr>Características principales</vt:lpstr>
      <vt:lpstr>Diseño</vt:lpstr>
      <vt:lpstr>Diagrama de arquitectura</vt:lpstr>
      <vt:lpstr>Fail - Over</vt:lpstr>
      <vt:lpstr>Mecanismos de escalabilidad</vt:lpstr>
      <vt:lpstr>Capacidades típicas de una celda Chubby</vt:lpstr>
      <vt:lpstr>Casos de uso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Felipe Ascencio (Nokia)</cp:lastModifiedBy>
  <cp:revision>93</cp:revision>
  <dcterms:created xsi:type="dcterms:W3CDTF">2013-01-27T09:14:16Z</dcterms:created>
  <dcterms:modified xsi:type="dcterms:W3CDTF">2025-10-30T20:33:38Z</dcterms:modified>
  <cp:category/>
</cp:coreProperties>
</file>